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2" r:id="rId2"/>
    <p:sldId id="263" r:id="rId3"/>
    <p:sldId id="271" r:id="rId4"/>
    <p:sldId id="270" r:id="rId5"/>
    <p:sldId id="278" r:id="rId6"/>
    <p:sldId id="279" r:id="rId7"/>
    <p:sldId id="285" r:id="rId8"/>
    <p:sldId id="298" r:id="rId9"/>
    <p:sldId id="281" r:id="rId10"/>
    <p:sldId id="284" r:id="rId11"/>
    <p:sldId id="282" r:id="rId12"/>
    <p:sldId id="291" r:id="rId13"/>
    <p:sldId id="292" r:id="rId14"/>
    <p:sldId id="293" r:id="rId15"/>
    <p:sldId id="295" r:id="rId16"/>
    <p:sldId id="296" r:id="rId17"/>
    <p:sldId id="297" r:id="rId18"/>
    <p:sldId id="299" r:id="rId19"/>
    <p:sldId id="301" r:id="rId20"/>
    <p:sldId id="265" r:id="rId21"/>
    <p:sldId id="275" r:id="rId22"/>
    <p:sldId id="276" r:id="rId23"/>
    <p:sldId id="266" r:id="rId24"/>
    <p:sldId id="267" r:id="rId25"/>
    <p:sldId id="294" r:id="rId26"/>
    <p:sldId id="300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0" autoAdjust="0"/>
    <p:restoredTop sz="82305" autoAdjust="0"/>
  </p:normalViewPr>
  <p:slideViewPr>
    <p:cSldViewPr snapToGrid="0" showGuides="1">
      <p:cViewPr varScale="1">
        <p:scale>
          <a:sx n="61" d="100"/>
          <a:sy n="61" d="100"/>
        </p:scale>
        <p:origin x="84" y="8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25/05/2022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migrate/anthos/docs/crd-overview" TargetMode="External"/><Relationship Id="rId7" Type="http://schemas.openxmlformats.org/officeDocument/2006/relationships/hyperlink" Target="https://cloud.google.com/buil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ubernetes.io/docs/concepts/services-networking/service/" TargetMode="External"/><Relationship Id="rId5" Type="http://schemas.openxmlformats.org/officeDocument/2006/relationships/hyperlink" Target="https://kubernetes.io/docs/concepts/services-networking/network-policies/" TargetMode="External"/><Relationship Id="rId4" Type="http://schemas.openxmlformats.org/officeDocument/2006/relationships/hyperlink" Target="https://kubernetes.io/docs/concepts/extend-kubernetes/api-extension/custom-resources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214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1)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Information gathering, het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opmaken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van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inventory. Create an understanding of the applications and their dependencies.</a:t>
            </a:r>
          </a:p>
          <a:p>
            <a:pPr algn="l"/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Soort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opgeslagen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VM's met workloads die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migreren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Required network ports &amp; connections die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applicaties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nodig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hebben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Dependencies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doorheen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app tiers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Service name resolution &amp; DNS config</a:t>
            </a:r>
          </a:p>
          <a:p>
            <a:endParaRPr lang="nl-BE" dirty="0"/>
          </a:p>
          <a:p>
            <a:r>
              <a:rPr lang="nl-BE" dirty="0"/>
              <a:t>2)</a:t>
            </a:r>
          </a:p>
          <a:p>
            <a:pPr algn="l"/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Tijdens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fase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verschillende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applications in batches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verdelen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verzamelde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verwerken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kubernetes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model.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"Your application environments, topologies, namespaces, and policies are centralized in Kubernetes YAML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3" tooltip="https://cloud.google.com/migrate/anthos/docs/crd-overview"/>
              </a:rPr>
              <a:t>configuration files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where each of these files contains a Kubernetes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4" tooltip="https://kubernetes.io/docs/concepts/extend-kubernetes/api-extension/custom-resources/"/>
              </a:rPr>
              <a:t>Custom Resource Definitions (CRDs)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."</a:t>
            </a:r>
          </a:p>
          <a:p>
            <a:endParaRPr lang="nl-BE" dirty="0"/>
          </a:p>
          <a:p>
            <a:r>
              <a:rPr lang="nl-BE" dirty="0"/>
              <a:t>3)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Aanmaken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van GKE/Anthos cluster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voor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migrated workloads op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draaien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GKE cluster, Anthos Cluster op GKE, Anthos Cluster op VMware, Anthos Cluster op AWS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VPC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netwerk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regels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kubernetes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5" tooltip="https://kubernetes.io/docs/concepts/services-networking/network-policies/"/>
              </a:rPr>
              <a:t>network policies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aanmaken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(die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overeen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komen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met k8s model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uit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vorige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6" tooltip="https://kubernetes.io/docs/concepts/services-networking/service/"/>
              </a:rPr>
              <a:t>Service definitions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van k8s apply-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Load balancing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configureren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DNS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configureren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4)</a:t>
            </a:r>
          </a:p>
          <a:p>
            <a:pPr algn="l"/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 migration &amp; deployment workflow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volgt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Configure the processing cluster: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maak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GKE of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ANthos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cluster die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transformatie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runnen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(van VM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 target container)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Migration source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toevoegen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 migration source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toevoegen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die het platform represent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vanwaar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je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gaat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migreren</a:t>
            </a: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Migration plan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maken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dit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vorige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stap is via google cloud console (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webbrowser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Review &amp; customize migration plan: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migratie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plan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updaten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reviewen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met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andere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personen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zoals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stakeholders, application owner, security admin, storage admin, ...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Generate Artifacts: De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correcte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container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artifacten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worden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gegenereerd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adhv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het migration plan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Deploy or integrate with CI/CD: Nu container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artefacten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klaar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doorgaan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naar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deployment, test, staging,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tot slot in production cluster.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alternatief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kan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zijn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dat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men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deze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artefacten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integreert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in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build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deploy pipeline om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andere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tools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EEFFFF"/>
                </a:solidFill>
                <a:effectLst/>
                <a:latin typeface="-apple-system"/>
                <a:hlinkClick r:id="rId7" tooltip="https://cloud.google.com/build"/>
              </a:rPr>
              <a:t>Cloud Build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 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te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gebruiken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test: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zien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da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alles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EEFFFF"/>
                </a:solidFill>
                <a:effectLst/>
                <a:latin typeface="-apple-system"/>
              </a:rPr>
              <a:t>gelukt</a:t>
            </a:r>
            <a:r>
              <a:rPr lang="en-GB" b="0" i="0" dirty="0">
                <a:solidFill>
                  <a:srgbClr val="EEFFFF"/>
                </a:solidFill>
                <a:effectLst/>
                <a:latin typeface="-apple-system"/>
              </a:rPr>
              <a:t> is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EEFFFF"/>
              </a:solidFill>
              <a:effectLst/>
              <a:latin typeface="-apple-system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180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25/05/2022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hyperlink" Target="https://github.com/bertvv/ansible-skeleton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nl-BE" dirty="0" err="1"/>
              <a:t>Unstructured</a:t>
            </a:r>
            <a:endParaRPr lang="nl-BE" dirty="0"/>
          </a:p>
          <a:p>
            <a:pPr>
              <a:spcAft>
                <a:spcPts val="1200"/>
              </a:spcAft>
            </a:pPr>
            <a:r>
              <a:rPr lang="nl-BE" dirty="0"/>
              <a:t>Hiërarchisch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A8960-55E9-4874-A05B-2C218623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65" y="3429000"/>
            <a:ext cx="5157613" cy="224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1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5" y="546756"/>
            <a:ext cx="9769245" cy="725864"/>
          </a:xfrm>
        </p:spPr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VM Migration - </a:t>
            </a:r>
            <a:r>
              <a:rPr lang="en-GB" dirty="0" err="1"/>
              <a:t>fases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B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E762D7-8797-4371-BFDE-0AEC61B5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00" y="2930856"/>
            <a:ext cx="10625713" cy="86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3687A-E98C-4363-B330-2B1EE17B2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44"/>
          <a:stretch/>
        </p:blipFill>
        <p:spPr>
          <a:xfrm>
            <a:off x="8096347" y="3965121"/>
            <a:ext cx="1114937" cy="9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6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 err="1"/>
              <a:t>Mesh</a:t>
            </a:r>
            <a:r>
              <a:rPr lang="nl-BE" dirty="0"/>
              <a:t> van microservices</a:t>
            </a:r>
          </a:p>
          <a:p>
            <a:pPr>
              <a:spcAft>
                <a:spcPts val="1200"/>
              </a:spcAft>
            </a:pPr>
            <a:r>
              <a:rPr lang="nl-BE" dirty="0"/>
              <a:t>Manage, </a:t>
            </a:r>
            <a:r>
              <a:rPr lang="nl-BE" dirty="0" err="1"/>
              <a:t>observe</a:t>
            </a:r>
            <a:r>
              <a:rPr lang="nl-BE" dirty="0"/>
              <a:t> &amp; secure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Traffic management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Monitoring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Security </a:t>
            </a:r>
          </a:p>
          <a:p>
            <a:pPr>
              <a:spcAft>
                <a:spcPts val="1200"/>
              </a:spcAft>
            </a:pPr>
            <a:r>
              <a:rPr lang="nl-BE" dirty="0"/>
              <a:t>“</a:t>
            </a:r>
            <a:r>
              <a:rPr lang="nl-BE" dirty="0" err="1"/>
              <a:t>Think</a:t>
            </a:r>
            <a:r>
              <a:rPr lang="nl-BE" dirty="0"/>
              <a:t> services first”</a:t>
            </a:r>
          </a:p>
        </p:txBody>
      </p:sp>
      <p:pic>
        <p:nvPicPr>
          <p:cNvPr id="12290" name="Picture 2" descr="Illustration of a laptop, data base, stack of web pages, and game controller linked to cloud.">
            <a:extLst>
              <a:ext uri="{FF2B5EF4-FFF2-40B4-BE49-F238E27FC236}">
                <a16:creationId xmlns:a16="http://schemas.microsoft.com/office/drawing/2014/main" id="{96932C83-2733-457F-912B-34FD0A47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604962"/>
            <a:ext cx="4587546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1026" name="Picture 2" descr="Blue circle icon with computer monitor and gears">
            <a:extLst>
              <a:ext uri="{FF2B5EF4-FFF2-40B4-BE49-F238E27FC236}">
                <a16:creationId xmlns:a16="http://schemas.microsoft.com/office/drawing/2014/main" id="{85784C95-CACF-9D45-32DD-6C79FFA7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7EDC5-85D9-F589-71E9-F02EFA7D6A7A}"/>
              </a:ext>
            </a:extLst>
          </p:cNvPr>
          <p:cNvSpPr txBox="1"/>
          <p:nvPr/>
        </p:nvSpPr>
        <p:spPr>
          <a:xfrm>
            <a:off x="3083076" y="2148920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managed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Focus op services, niet op onderliggende technologieën</a:t>
            </a:r>
            <a:endParaRPr lang="en-BE" dirty="0"/>
          </a:p>
        </p:txBody>
      </p:sp>
      <p:pic>
        <p:nvPicPr>
          <p:cNvPr id="1028" name="Picture 4" descr="Blue circle icon with security shield over bar graph">
            <a:extLst>
              <a:ext uri="{FF2B5EF4-FFF2-40B4-BE49-F238E27FC236}">
                <a16:creationId xmlns:a16="http://schemas.microsoft.com/office/drawing/2014/main" id="{BEA93DD7-C1A4-14C1-AD7F-017F3DCF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51DE5-9417-1744-AB0B-E03CC36EA001}"/>
              </a:ext>
            </a:extLst>
          </p:cNvPr>
          <p:cNvSpPr txBox="1"/>
          <p:nvPr/>
        </p:nvSpPr>
        <p:spPr>
          <a:xfrm>
            <a:off x="7201318" y="2148920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Understand </a:t>
            </a:r>
            <a:r>
              <a:rPr lang="nl-BE" dirty="0" err="1"/>
              <a:t>your</a:t>
            </a:r>
            <a:r>
              <a:rPr lang="nl-BE" dirty="0"/>
              <a:t>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Uitgebreide </a:t>
            </a:r>
            <a:r>
              <a:rPr lang="nl-BE" dirty="0" err="1"/>
              <a:t>logging</a:t>
            </a:r>
            <a:r>
              <a:rPr lang="nl-BE" dirty="0"/>
              <a:t>, monitoring, </a:t>
            </a:r>
            <a:r>
              <a:rPr lang="nl-BE" dirty="0" err="1"/>
              <a:t>tracing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Inzichten in </a:t>
            </a:r>
            <a:r>
              <a:rPr lang="nl-BE" dirty="0" err="1"/>
              <a:t>performantie</a:t>
            </a:r>
            <a:r>
              <a:rPr lang="nl-BE" dirty="0"/>
              <a:t>, efficiëntie, …</a:t>
            </a:r>
            <a:endParaRPr lang="en-BE" dirty="0"/>
          </a:p>
        </p:txBody>
      </p:sp>
      <p:pic>
        <p:nvPicPr>
          <p:cNvPr id="1030" name="Picture 6" descr="Blue circle icon with bar graph balancing gear wheel">
            <a:extLst>
              <a:ext uri="{FF2B5EF4-FFF2-40B4-BE49-F238E27FC236}">
                <a16:creationId xmlns:a16="http://schemas.microsoft.com/office/drawing/2014/main" id="{B1925728-55BE-BE65-9B09-56B3ABAF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8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circle icon of magnifying glass focused on one of interconnected nodes">
            <a:extLst>
              <a:ext uri="{FF2B5EF4-FFF2-40B4-BE49-F238E27FC236}">
                <a16:creationId xmlns:a16="http://schemas.microsoft.com/office/drawing/2014/main" id="{6AE0AECA-CB68-699B-C494-2193B493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55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5687B-7DA5-0DC5-6F08-2B5C09A5CF07}"/>
              </a:ext>
            </a:extLst>
          </p:cNvPr>
          <p:cNvSpPr txBox="1"/>
          <p:nvPr/>
        </p:nvSpPr>
        <p:spPr>
          <a:xfrm>
            <a:off x="3083076" y="4974382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Security </a:t>
            </a:r>
            <a:r>
              <a:rPr lang="nl-BE" dirty="0" err="1"/>
              <a:t>simplified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Zero-trust security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Authenticatie, autorisatie en encryptie monitoren en managen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880CC-6AA0-FCC3-87D9-F6CCE61E0614}"/>
              </a:ext>
            </a:extLst>
          </p:cNvPr>
          <p:cNvSpPr txBox="1"/>
          <p:nvPr/>
        </p:nvSpPr>
        <p:spPr>
          <a:xfrm>
            <a:off x="7201318" y="4974382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Traffic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Controle over het verkeer doorheen de </a:t>
            </a:r>
            <a:r>
              <a:rPr lang="nl-BE" dirty="0" err="1"/>
              <a:t>mesh</a:t>
            </a:r>
            <a:r>
              <a:rPr lang="nl-B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Traffic monitoring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12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609ED-E5AB-8252-750C-16172330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55" y="1272620"/>
            <a:ext cx="6735090" cy="520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Cloud Run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470580"/>
            <a:ext cx="5576181" cy="4840663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nl-BE" dirty="0"/>
              <a:t>“Serverless Development Platform”</a:t>
            </a:r>
          </a:p>
          <a:p>
            <a:pPr>
              <a:spcAft>
                <a:spcPts val="1200"/>
              </a:spcAft>
            </a:pPr>
            <a:r>
              <a:rPr lang="nl-BE" dirty="0"/>
              <a:t>Abstracte laag -&gt; management layer</a:t>
            </a:r>
          </a:p>
          <a:p>
            <a:pPr>
              <a:spcAft>
                <a:spcPts val="1200"/>
              </a:spcAft>
            </a:pPr>
            <a:r>
              <a:rPr lang="nl-BE" dirty="0"/>
              <a:t>Geen technische kennis over Kubernetes of infrastructuur nodig</a:t>
            </a:r>
          </a:p>
          <a:p>
            <a:pPr>
              <a:spcAft>
                <a:spcPts val="1200"/>
              </a:spcAft>
            </a:pPr>
            <a:r>
              <a:rPr lang="nl-BE" dirty="0"/>
              <a:t>Bruikbaar voor developers</a:t>
            </a:r>
          </a:p>
        </p:txBody>
      </p:sp>
      <p:pic>
        <p:nvPicPr>
          <p:cNvPr id="1026" name="Picture 2" descr="Cloud Run for Anthos">
            <a:extLst>
              <a:ext uri="{FF2B5EF4-FFF2-40B4-BE49-F238E27FC236}">
                <a16:creationId xmlns:a16="http://schemas.microsoft.com/office/drawing/2014/main" id="{6B8252E8-4B68-D471-F7C1-37E135B0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793" y="909688"/>
            <a:ext cx="2655460" cy="25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7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Cloud Run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0B5AE-16F4-C261-F24A-0F109B94D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"/>
          <a:stretch/>
        </p:blipFill>
        <p:spPr>
          <a:xfrm>
            <a:off x="1769165" y="1616552"/>
            <a:ext cx="1175872" cy="1168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FFF966-00C7-7E02-E2AA-4E63F4E344FA}"/>
              </a:ext>
            </a:extLst>
          </p:cNvPr>
          <p:cNvSpPr txBox="1"/>
          <p:nvPr/>
        </p:nvSpPr>
        <p:spPr>
          <a:xfrm>
            <a:off x="5076747" y="3057002"/>
            <a:ext cx="2627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Operational flexibility of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Autoscaling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Automatic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Interoperability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0A920-D171-A400-147B-856DB83FDC08}"/>
              </a:ext>
            </a:extLst>
          </p:cNvPr>
          <p:cNvSpPr txBox="1"/>
          <p:nvPr/>
        </p:nvSpPr>
        <p:spPr>
          <a:xfrm>
            <a:off x="8384329" y="3057002"/>
            <a:ext cx="2329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Serverless anywhere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Google Sans"/>
              </a:rPr>
              <a:t>Anthos Clusters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Multi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cloud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93BFD-D268-27C7-A74C-530968E926AA}"/>
              </a:ext>
            </a:extLst>
          </p:cNvPr>
          <p:cNvSpPr txBox="1"/>
          <p:nvPr/>
        </p:nvSpPr>
        <p:spPr>
          <a:xfrm>
            <a:off x="1662987" y="3057002"/>
            <a:ext cx="2969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Simplify development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Abstracte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laag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Google Sans"/>
              </a:rPr>
              <a:t>Automatische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aanmaak</a:t>
            </a:r>
            <a:r>
              <a:rPr lang="en-GB" dirty="0">
                <a:solidFill>
                  <a:srgbClr val="202124"/>
                </a:solidFill>
                <a:latin typeface="Google Sans"/>
              </a:rPr>
              <a:t> van </a:t>
            </a:r>
            <a:r>
              <a:rPr lang="en-GB" dirty="0" err="1">
                <a:solidFill>
                  <a:srgbClr val="202124"/>
                </a:solidFill>
                <a:latin typeface="Google Sans"/>
              </a:rPr>
              <a:t>infrastructuur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0F6A4D-3A38-691F-3D18-00DE9F453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" r="1"/>
          <a:stretch/>
        </p:blipFill>
        <p:spPr>
          <a:xfrm>
            <a:off x="5174944" y="1616551"/>
            <a:ext cx="1175872" cy="11685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606584-B349-A00E-959D-BA062E0B4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723" y="1616551"/>
            <a:ext cx="1149610" cy="11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4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Binary Authorization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4" y="1470580"/>
            <a:ext cx="5576181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/>
              <a:t>Security protocol voor Container images</a:t>
            </a:r>
          </a:p>
          <a:p>
            <a:pPr>
              <a:spcAft>
                <a:spcPts val="1200"/>
              </a:spcAft>
            </a:pPr>
            <a:r>
              <a:rPr lang="nl-BE" dirty="0"/>
              <a:t>Google Kubernetes Engine &amp; Cloud Run compatible</a:t>
            </a:r>
          </a:p>
          <a:p>
            <a:pPr>
              <a:spcAft>
                <a:spcPts val="1200"/>
              </a:spcAft>
            </a:pPr>
            <a:r>
              <a:rPr lang="nl-BE" dirty="0"/>
              <a:t>Veiligere productie en/of acceptatieomgeving</a:t>
            </a:r>
          </a:p>
          <a:p>
            <a:pPr>
              <a:spcAft>
                <a:spcPts val="1200"/>
              </a:spcAft>
            </a:pPr>
            <a:endParaRPr lang="nl-BE" dirty="0"/>
          </a:p>
        </p:txBody>
      </p:sp>
      <p:pic>
        <p:nvPicPr>
          <p:cNvPr id="4" name="Picture 2" descr="Binary Authorization Overview logo">
            <a:extLst>
              <a:ext uri="{FF2B5EF4-FFF2-40B4-BE49-F238E27FC236}">
                <a16:creationId xmlns:a16="http://schemas.microsoft.com/office/drawing/2014/main" id="{DD5D35D8-76E3-0F6D-AF31-63F96D71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45" y="1723633"/>
            <a:ext cx="4431496" cy="366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00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Binary Authorization</a:t>
            </a:r>
            <a:endParaRPr lang="en-BE" dirty="0"/>
          </a:p>
        </p:txBody>
      </p:sp>
      <p:pic>
        <p:nvPicPr>
          <p:cNvPr id="2050" name="Picture 2" descr="Enforce standardized container release practices logo">
            <a:extLst>
              <a:ext uri="{FF2B5EF4-FFF2-40B4-BE49-F238E27FC236}">
                <a16:creationId xmlns:a16="http://schemas.microsoft.com/office/drawing/2014/main" id="{43E026D5-640F-C27B-673D-14D8EFF6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43" y="189393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t proactive security measures in place logo">
            <a:extLst>
              <a:ext uri="{FF2B5EF4-FFF2-40B4-BE49-F238E27FC236}">
                <a16:creationId xmlns:a16="http://schemas.microsoft.com/office/drawing/2014/main" id="{8F5748FB-CA4D-7703-8290-8520C8C2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94" y="189393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tive GCP integration logo">
            <a:extLst>
              <a:ext uri="{FF2B5EF4-FFF2-40B4-BE49-F238E27FC236}">
                <a16:creationId xmlns:a16="http://schemas.microsoft.com/office/drawing/2014/main" id="{550A7CDB-3CC5-90CE-8B58-0BB201FDA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969" y="189393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6D744-0BC0-BC6B-BFA4-DE2308BD4498}"/>
              </a:ext>
            </a:extLst>
          </p:cNvPr>
          <p:cNvSpPr txBox="1"/>
          <p:nvPr/>
        </p:nvSpPr>
        <p:spPr>
          <a:xfrm>
            <a:off x="5292909" y="2950122"/>
            <a:ext cx="3258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Put proactive security measures in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 containers </a:t>
            </a:r>
            <a:r>
              <a:rPr lang="en-GB" dirty="0" err="1"/>
              <a:t>worden</a:t>
            </a:r>
            <a:r>
              <a:rPr lang="en-GB" dirty="0"/>
              <a:t> op </a:t>
            </a:r>
            <a:r>
              <a:rPr lang="en-GB" dirty="0" err="1"/>
              <a:t>voorhand</a:t>
            </a:r>
            <a:r>
              <a:rPr lang="en-GB" dirty="0"/>
              <a:t> </a:t>
            </a:r>
            <a:r>
              <a:rPr lang="en-GB" dirty="0" err="1"/>
              <a:t>getest</a:t>
            </a:r>
            <a:r>
              <a:rPr lang="en-GB" dirty="0"/>
              <a:t>, </a:t>
            </a:r>
            <a:r>
              <a:rPr lang="en-GB" dirty="0" err="1"/>
              <a:t>alvorens</a:t>
            </a:r>
            <a:r>
              <a:rPr lang="en-GB" dirty="0"/>
              <a:t> ze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gebruikt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2EA2D-ED7D-2618-872B-C4F190998122}"/>
              </a:ext>
            </a:extLst>
          </p:cNvPr>
          <p:cNvSpPr txBox="1"/>
          <p:nvPr/>
        </p:nvSpPr>
        <p:spPr>
          <a:xfrm>
            <a:off x="8816653" y="2950122"/>
            <a:ext cx="311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Native GCP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Runned</a:t>
            </a:r>
            <a:r>
              <a:rPr lang="en-GB" dirty="0"/>
              <a:t> op GKE of Cloud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Extra </a:t>
            </a:r>
            <a:r>
              <a:rPr lang="en-GB" dirty="0" err="1"/>
              <a:t>integraties</a:t>
            </a:r>
            <a:r>
              <a:rPr lang="en-GB" dirty="0"/>
              <a:t> met Cloud Build, Container Registry Vulnerability Scanning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771FB-E92A-B14B-0B88-314F789A9458}"/>
              </a:ext>
            </a:extLst>
          </p:cNvPr>
          <p:cNvSpPr txBox="1"/>
          <p:nvPr/>
        </p:nvSpPr>
        <p:spPr>
          <a:xfrm>
            <a:off x="1769165" y="2967335"/>
            <a:ext cx="3258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Enforce standardized Container release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Enkel</a:t>
            </a:r>
            <a:r>
              <a:rPr lang="en-GB" dirty="0"/>
              <a:t> </a:t>
            </a:r>
            <a:r>
              <a:rPr lang="en-GB" dirty="0" err="1"/>
              <a:t>geauthoriseerde</a:t>
            </a:r>
            <a:r>
              <a:rPr lang="en-GB" dirty="0"/>
              <a:t> images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gebruikt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Minder </a:t>
            </a:r>
            <a:r>
              <a:rPr lang="en-GB" dirty="0" err="1"/>
              <a:t>kans</a:t>
            </a:r>
            <a:r>
              <a:rPr lang="en-GB" dirty="0"/>
              <a:t> op </a:t>
            </a:r>
            <a:r>
              <a:rPr lang="en-GB" dirty="0" err="1"/>
              <a:t>kwaadaardige</a:t>
            </a:r>
            <a:r>
              <a:rPr lang="en-GB" dirty="0"/>
              <a:t> code op de </a:t>
            </a:r>
            <a:r>
              <a:rPr lang="en-GB" dirty="0" err="1"/>
              <a:t>omgeving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26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332614"/>
            <a:ext cx="9759305" cy="497863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Bijgeleerd?</a:t>
            </a:r>
          </a:p>
          <a:p>
            <a:r>
              <a:rPr lang="nl-BE" sz="2800" dirty="0"/>
              <a:t>Anthos Clusters werken niet op andere </a:t>
            </a:r>
            <a:r>
              <a:rPr lang="nl-BE" sz="2800" dirty="0" err="1"/>
              <a:t>cloud</a:t>
            </a:r>
            <a:r>
              <a:rPr lang="nl-BE" sz="2800" dirty="0"/>
              <a:t> platformen</a:t>
            </a:r>
          </a:p>
          <a:p>
            <a:r>
              <a:rPr lang="nl-BE" dirty="0"/>
              <a:t>Veel features in “</a:t>
            </a:r>
            <a:r>
              <a:rPr lang="nl-BE" dirty="0" err="1"/>
              <a:t>Alpha</a:t>
            </a:r>
            <a:r>
              <a:rPr lang="nl-BE" dirty="0"/>
              <a:t>”</a:t>
            </a:r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7AB7-8BD8-4C11-8135-2842B38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1227"/>
            <a:ext cx="4150112" cy="20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oogle Anthos - Wabion - Leading Google Cloud Premier Partner in  German-speaking countries">
            <a:extLst>
              <a:ext uri="{FF2B5EF4-FFF2-40B4-BE49-F238E27FC236}">
                <a16:creationId xmlns:a16="http://schemas.microsoft.com/office/drawing/2014/main" id="{C6ABE383-E63C-4017-821B-4ACA5CA3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24" y="4397962"/>
            <a:ext cx="2604820" cy="17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708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46981-F999-14CA-CC90-D5584D4987F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Bedankt</a:t>
            </a:r>
            <a:r>
              <a:rPr lang="en-GB" dirty="0"/>
              <a:t>!</a:t>
            </a:r>
          </a:p>
          <a:p>
            <a:r>
              <a:rPr lang="en-GB" sz="2400" dirty="0" err="1"/>
              <a:t>Nog</a:t>
            </a:r>
            <a:r>
              <a:rPr lang="en-GB" sz="2400" dirty="0"/>
              <a:t> </a:t>
            </a:r>
            <a:r>
              <a:rPr lang="en-GB" sz="2400" dirty="0" err="1"/>
              <a:t>vragen</a:t>
            </a:r>
            <a:r>
              <a:rPr lang="en-GB" sz="2400" dirty="0"/>
              <a:t>?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BD752-2697-ECCB-DB1A-7660B28BBDB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044A7-81BB-D3EF-A699-4952888FC6C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9997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CI/CD Tools | Cloud Run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Group (</a:t>
            </a:r>
            <a:r>
              <a:rPr lang="en-GB" dirty="0" err="1"/>
              <a:t>virtuele</a:t>
            </a:r>
            <a:r>
              <a:rPr lang="en-GB" dirty="0"/>
              <a:t>) machines die </a:t>
            </a:r>
            <a:r>
              <a:rPr lang="en-GB" dirty="0" err="1"/>
              <a:t>samenwerken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Containers </a:t>
            </a:r>
            <a:r>
              <a:rPr lang="en-GB" dirty="0" err="1"/>
              <a:t>deployen</a:t>
            </a:r>
            <a:r>
              <a:rPr lang="en-GB" dirty="0"/>
              <a:t> (pods)</a:t>
            </a:r>
          </a:p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testomgeving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DCBD3-BE10-4186-BC72-B6AE1AA4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76617"/>
            <a:ext cx="5920851" cy="2821605"/>
          </a:xfrm>
          <a:prstGeom prst="rect">
            <a:avLst/>
          </a:prstGeom>
        </p:spPr>
      </p:pic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8253479" y="1789183"/>
            <a:ext cx="1605892" cy="16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Vagrant – Ansible skeleton</a:t>
            </a:r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 err="1"/>
              <a:t>Virtualbox</a:t>
            </a:r>
            <a:r>
              <a:rPr lang="en-GB" dirty="0"/>
              <a:t> 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F738D-5CD6-420D-A312-1736DAA0BA3D}"/>
              </a:ext>
            </a:extLst>
          </p:cNvPr>
          <p:cNvSpPr txBox="1"/>
          <p:nvPr/>
        </p:nvSpPr>
        <p:spPr>
          <a:xfrm>
            <a:off x="2038523" y="17823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400" dirty="0">
                <a:hlinkClick r:id="rId2"/>
              </a:rPr>
              <a:t>https://github.com/bertvv/ansible-skeleton</a:t>
            </a:r>
            <a:r>
              <a:rPr lang="nl-BE" sz="1400" dirty="0"/>
              <a:t> </a:t>
            </a:r>
            <a:endParaRPr lang="en-B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905CC-E71B-4971-99F9-1CEA4137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523" y="2231392"/>
            <a:ext cx="3354240" cy="1659519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64963-08FE-4525-9402-870EBDDE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523" y="4872767"/>
            <a:ext cx="3515216" cy="1438476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5A6C169-00FC-4B65-B447-D79329BE0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9071726" y="1207401"/>
            <a:ext cx="1351109" cy="13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035883-5170-4B8F-93ED-27DFEAEC5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334" y="3142513"/>
            <a:ext cx="2499892" cy="662298"/>
          </a:xfrm>
          <a:prstGeom prst="rect">
            <a:avLst/>
          </a:prstGeom>
        </p:spPr>
      </p:pic>
      <p:pic>
        <p:nvPicPr>
          <p:cNvPr id="18" name="Picture 6" descr="FusionLayer | Introducing Ansible Playbooks for FusionLayer Infinity:…">
            <a:extLst>
              <a:ext uri="{FF2B5EF4-FFF2-40B4-BE49-F238E27FC236}">
                <a16:creationId xmlns:a16="http://schemas.microsoft.com/office/drawing/2014/main" id="{C0DBBDD5-5C2C-4BA2-AFC2-7E791ABF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52" y="4360272"/>
            <a:ext cx="1671056" cy="16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06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r>
              <a:rPr lang="en-GB" dirty="0" err="1"/>
              <a:t>Beheer</a:t>
            </a:r>
            <a:r>
              <a:rPr lang="en-GB" dirty="0"/>
              <a:t>, </a:t>
            </a:r>
            <a:r>
              <a:rPr lang="en-GB" dirty="0" err="1"/>
              <a:t>aanmaak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monitoring van </a:t>
            </a:r>
            <a:r>
              <a:rPr lang="en-GB" dirty="0" err="1"/>
              <a:t>multicloud</a:t>
            </a:r>
            <a:r>
              <a:rPr lang="en-GB" dirty="0"/>
              <a:t> clusters</a:t>
            </a:r>
          </a:p>
          <a:p>
            <a:r>
              <a:rPr lang="en-GB" dirty="0">
                <a:solidFill>
                  <a:srgbClr val="F2622C"/>
                </a:solidFill>
              </a:rPr>
              <a:t>AWS, Azure</a:t>
            </a:r>
            <a:r>
              <a:rPr lang="en-GB" dirty="0"/>
              <a:t>, VMware, bare metal</a:t>
            </a:r>
          </a:p>
          <a:p>
            <a:endParaRPr lang="en-GB" dirty="0"/>
          </a:p>
          <a:p>
            <a:r>
              <a:rPr lang="en-GB" dirty="0"/>
              <a:t>Troubleshooting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79" y="546756"/>
            <a:ext cx="3457076" cy="21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175" y="4583383"/>
            <a:ext cx="5013282" cy="61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2031B-56C3-47E4-A76D-6F39DD2FC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857" y="3514725"/>
            <a:ext cx="5385031" cy="3127050"/>
          </a:xfrm>
          <a:prstGeom prst="roundRect">
            <a:avLst>
              <a:gd name="adj" fmla="val 2247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851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10" y="3429000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629</TotalTime>
  <Words>750</Words>
  <Application>Microsoft Office PowerPoint</Application>
  <PresentationFormat>Widescreen</PresentationFormat>
  <Paragraphs>148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Franklin Gothic atf</vt:lpstr>
      <vt:lpstr>Franklin Gothic atf bold</vt:lpstr>
      <vt:lpstr>Google Sans</vt:lpstr>
      <vt:lpstr>Office Theme</vt:lpstr>
      <vt:lpstr>PowerPoint Presentation</vt:lpstr>
      <vt:lpstr>PowerPoint Presentation</vt:lpstr>
      <vt:lpstr>Google Anthos </vt:lpstr>
      <vt:lpstr>Features </vt:lpstr>
      <vt:lpstr>PowerPoint Presentation</vt:lpstr>
      <vt:lpstr>Kubernetes – Lokale omgeving</vt:lpstr>
      <vt:lpstr>Kubernetes – Lokale omgeving</vt:lpstr>
      <vt:lpstr>Multicloud Clusters</vt:lpstr>
      <vt:lpstr>Config Management</vt:lpstr>
      <vt:lpstr>Config Management</vt:lpstr>
      <vt:lpstr>VM Migration</vt:lpstr>
      <vt:lpstr>VM Migration - fases</vt:lpstr>
      <vt:lpstr>Anthos Service Mesh</vt:lpstr>
      <vt:lpstr>Anthos Service Mesh</vt:lpstr>
      <vt:lpstr>Anthos Service Mesh</vt:lpstr>
      <vt:lpstr>Cloud Run</vt:lpstr>
      <vt:lpstr>Cloud Run</vt:lpstr>
      <vt:lpstr>Binary Authorization</vt:lpstr>
      <vt:lpstr>Binary Authorization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58</cp:revision>
  <dcterms:created xsi:type="dcterms:W3CDTF">2022-04-13T07:29:23Z</dcterms:created>
  <dcterms:modified xsi:type="dcterms:W3CDTF">2022-05-25T08:51:58Z</dcterms:modified>
</cp:coreProperties>
</file>